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23B0A-6883-E5E9-DECD-AB856B5A3059}" v="372" dt="2020-03-10T18:29:41.316"/>
    <p1510:client id="{CB80EFFF-D2CA-876E-36A6-11BB6A400B96}" v="542" dt="2020-03-05T21:21:00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2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10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6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4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0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6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4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9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8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6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5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Wikipedia:Strona_g%C5%82%C3%B3wna" TargetMode="External"/><Relationship Id="rId5" Type="http://schemas.openxmlformats.org/officeDocument/2006/relationships/hyperlink" Target="https://www.google.pl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36A462BE-CD5C-4FB6-8F55-FF31FFA8D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>
                <a:solidFill>
                  <a:srgbClr val="FFFFFF"/>
                </a:solidFill>
                <a:latin typeface="Abadi"/>
              </a:rPr>
              <a:t>Zasady zachowania savoir-vivre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Zapraszam do oglądania!!!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835666-92E5-4AA7-8E2B-BDB5CCDC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 dirty="0"/>
              <a:t>Skąd pochodzi słowo</a:t>
            </a:r>
            <a:r>
              <a:rPr lang="en-US" sz="4100" dirty="0"/>
              <a:t> savoir-vivre: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stół, żywność, talerz, siedzi&#10;&#10;Opis wygenerowany przy bardzo wysokim poziomie pewności">
            <a:extLst>
              <a:ext uri="{FF2B5EF4-FFF2-40B4-BE49-F238E27FC236}">
                <a16:creationId xmlns:a16="http://schemas.microsoft.com/office/drawing/2014/main" xmlns="" id="{756766AB-554A-43F1-A3E7-616D8E0ACA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41349" r="2333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4B51F5-6569-4C0B-916F-7849D9EAA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 noProof="1"/>
              <a:t>Wyrażenie </a:t>
            </a:r>
            <a:r>
              <a:rPr lang="pl-PL" sz="1900" i="1" noProof="1"/>
              <a:t>savoir-vivre</a:t>
            </a:r>
            <a:r>
              <a:rPr lang="pl-PL" sz="1900" noProof="1"/>
              <a:t> pochodzi z języka francuskiego i jest złożeniem dwóch czasowników w formie bezokolicznika. </a:t>
            </a:r>
            <a:r>
              <a:rPr lang="pl-PL" sz="1900" i="1" noProof="1"/>
              <a:t>Savoir</a:t>
            </a:r>
            <a:r>
              <a:rPr lang="pl-PL" sz="1900" noProof="1"/>
              <a:t> znaczy </a:t>
            </a:r>
            <a:r>
              <a:rPr lang="pl-PL" sz="1900" i="1" noProof="1"/>
              <a:t>wiedzieć</a:t>
            </a:r>
            <a:r>
              <a:rPr lang="pl-PL" sz="1900" noProof="1"/>
              <a:t>, </a:t>
            </a:r>
            <a:r>
              <a:rPr lang="pl-PL" sz="1900" i="1" noProof="1"/>
              <a:t>vivre</a:t>
            </a:r>
            <a:r>
              <a:rPr lang="pl-PL" sz="1900" noProof="1"/>
              <a:t> znaczy </a:t>
            </a:r>
            <a:r>
              <a:rPr lang="pl-PL" sz="1900" i="1" noProof="1"/>
              <a:t>żyć</a:t>
            </a:r>
            <a:r>
              <a:rPr lang="pl-PL" sz="1900" noProof="1"/>
              <a:t>. Stąd </a:t>
            </a:r>
            <a:r>
              <a:rPr lang="pl-PL" sz="1900" i="1" noProof="1"/>
              <a:t>savoir-vivre</a:t>
            </a:r>
            <a:r>
              <a:rPr lang="pl-PL" sz="1900" noProof="1"/>
              <a:t> przetłumaczyć można jako </a:t>
            </a:r>
            <a:r>
              <a:rPr lang="pl-PL" sz="1900" i="1" noProof="1"/>
              <a:t>sztuka życia</a:t>
            </a:r>
            <a:r>
              <a:rPr lang="pl-PL" sz="1900" noProof="1"/>
              <a:t>. Ten splot słów można rozumieć jako znajomość obyczajów i form towarzyskich, reguł grzeczności oraz jako umiejętność postępowania w życiu i radzenia sobie w różnych trudnych sytuacjach.</a:t>
            </a:r>
            <a:endParaRPr lang="pl-PL" dirty="0"/>
          </a:p>
          <a:p>
            <a:pPr>
              <a:lnSpc>
                <a:spcPct val="9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6676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3678B8-F999-425A-A087-2CEA8340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pl-PL"/>
              <a:t>Dziękuje za uwagę!!!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Obraz 32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9E1EC4E5-411C-43BA-B5F8-01C5EB67C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88299" y="2674466"/>
            <a:ext cx="2867495" cy="2622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7" descr="Obraz zawierający kot, siedzi, patrzenie, zdjęcie&#10;&#10;Opis wygenerowany przy bardzo wysokim poziomie pewności">
            <a:extLst>
              <a:ext uri="{FF2B5EF4-FFF2-40B4-BE49-F238E27FC236}">
                <a16:creationId xmlns:a16="http://schemas.microsoft.com/office/drawing/2014/main" xmlns="" id="{E71745DE-2D4C-47F7-A369-39EEC6DCBF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65" b="22015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5" descr="Obraz zawierający tekst, książka, mężczyzna&#10;&#10;Opis wygenerowany przy bardzo wysokim poziomie pewności">
            <a:extLst>
              <a:ext uri="{FF2B5EF4-FFF2-40B4-BE49-F238E27FC236}">
                <a16:creationId xmlns:a16="http://schemas.microsoft.com/office/drawing/2014/main" xmlns="" id="{3E650081-5FC9-4110-B23F-C5E9524999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66" b="4"/>
          <a:stretch/>
        </p:blipFill>
        <p:spPr>
          <a:xfrm>
            <a:off x="8135453" y="3631646"/>
            <a:ext cx="2843021" cy="206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735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BF3872-3196-437B-BFE1-46A6226A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Wykonał: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66247-D4F5-412F-A12D-CA572413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Sebastian Markowski</a:t>
            </a:r>
          </a:p>
        </p:txBody>
      </p:sp>
    </p:spTree>
    <p:extLst>
      <p:ext uri="{BB962C8B-B14F-4D97-AF65-F5344CB8AC3E}">
        <p14:creationId xmlns:p14="http://schemas.microsoft.com/office/powerpoint/2010/main" val="39476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617B5E7-82EF-4F98-88F9-C0D5A5E8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DA38C96-883D-497B-8F5D-D7E435243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B488A02-ECF8-47A5-806C-8CDF9935E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0566D3B-3450-407D-9C9E-622BF0D978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4FE625F-F961-4FE5-95C8-0AE28A5D55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54A39E9-7329-429E-AA37-598874587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1D39ECD8-0E3E-43C1-9E56-3604E9A15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B592F0F-402B-4FF5-BC6B-00A024655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EF0DA20-3B85-45BF-BA3A-BFB1E8447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8777C3F1-A465-43B3-85B0-DD54F9F15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DB29FDA-E291-482E-AAF5-3E0C5C321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0024A88-E45C-43D3-B94F-346AF518B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1613CE-B0C7-4B6F-B562-8FEEACF7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000" dirty="0"/>
              <a:t>Źródła</a:t>
            </a:r>
            <a:r>
              <a:rPr lang="en-US" sz="4000" dirty="0"/>
              <a:t>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FBD34B5-7777-4A8A-8ED2-97A4A3C27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964CD7-0553-4985-80FB-555A816EC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5" y="2556932"/>
            <a:ext cx="4567427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hlinkClick r:id="rId5"/>
              </a:rPr>
              <a:t>https://www.google.pl/</a:t>
            </a:r>
            <a:endParaRPr lang="en-US" sz="1800"/>
          </a:p>
          <a:p>
            <a:r>
              <a:rPr lang="en-US" sz="1800">
                <a:hlinkClick r:id="rId6"/>
              </a:rPr>
              <a:t>https://pl.wikipedia.org/wiki/Wikipedia:Strona_g%C5%82%C3%B3wna</a:t>
            </a:r>
            <a:endParaRPr lang="en-US" sz="1800"/>
          </a:p>
          <a:p>
            <a:endParaRPr lang="en-US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18F8D27-BFDB-4BF9-A512-FF930275B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xmlns="" id="{C1F60EB5-B8B5-476E-98FF-DD81B0CE72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t="13825" r="-2" b="-2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7" name="Obraz 7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xmlns="" id="{86AEE71C-6455-4CB8-A004-8AA920A5C5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277" r="2" b="20857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4BDD78-51FA-456B-BFB6-068C5ED7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Co</a:t>
            </a:r>
            <a:r>
              <a:rPr lang="pl-PL" sz="2800" dirty="0">
                <a:solidFill>
                  <a:srgbClr val="262626"/>
                </a:solidFill>
              </a:rPr>
              <a:t> oznacza</a:t>
            </a:r>
            <a:r>
              <a:rPr lang="en-US" sz="2800" dirty="0">
                <a:solidFill>
                  <a:srgbClr val="262626"/>
                </a:solidFill>
              </a:rPr>
              <a:t> savoir-vivre: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9B3923-C584-4030-94C8-12120FFDF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solidFill>
                  <a:srgbClr val="262626"/>
                </a:solidFill>
              </a:rPr>
              <a:t>Savoir - vivre (znajomość życia) - czyli dobre maniery, bon-ton, znajomość obowiązujących zwyczajów, form towarzyskich i reguł grzeczności obowiązujących w danej grupie.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F57C460B-BF41-4138-9B37-F7DB16ACA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5910" y="682226"/>
            <a:ext cx="6098041" cy="54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040159-D4DD-492C-98CD-72FAE47C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 dirty="0"/>
              <a:t>Zwroty grzecznościowe</a:t>
            </a:r>
            <a:r>
              <a:rPr lang="en-US" sz="4100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A60197E-D7E0-443C-904A-7545AB66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Przepraszam</a:t>
            </a:r>
          </a:p>
          <a:p>
            <a:r>
              <a:rPr lang="pl-PL" dirty="0"/>
              <a:t>Proszę</a:t>
            </a:r>
          </a:p>
          <a:p>
            <a:r>
              <a:rPr lang="pl-PL" dirty="0"/>
              <a:t>Dziękuję</a:t>
            </a:r>
          </a:p>
          <a:p>
            <a:r>
              <a:rPr lang="pl-PL" dirty="0"/>
              <a:t>Dzień dobry</a:t>
            </a:r>
          </a:p>
          <a:p>
            <a:r>
              <a:rPr lang="pl-PL" dirty="0"/>
              <a:t>Dowiedzenia</a:t>
            </a:r>
          </a:p>
        </p:txBody>
      </p:sp>
      <p:pic>
        <p:nvPicPr>
          <p:cNvPr id="5" name="Obraz 5" descr="Obraz zawierający butelka, autobus, stół, znak&#10;&#10;Opis wygenerowany przy bardzo wysokim poziomie pewności">
            <a:extLst>
              <a:ext uri="{FF2B5EF4-FFF2-40B4-BE49-F238E27FC236}">
                <a16:creationId xmlns:a16="http://schemas.microsoft.com/office/drawing/2014/main" xmlns="" id="{29C34D2D-5E81-4D56-A24C-0257DAAAC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4" b="46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92EF0B-D86A-41FE-BBDA-DCA90D79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 b="1" dirty="0"/>
              <a:t>Przywitania i pożegnania:</a:t>
            </a:r>
            <a:endParaRPr lang="pl-PL" sz="41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AA80ED-8974-4C9D-8CBD-A11FBC4C5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200" dirty="0"/>
              <a:t>Kobieta pierwsza podaje rękę. Mężczyźni jak się z kimś witają muszą wstać. To kobieta pierwsza powinna powiedzieć „cześć” Młodszy zawsze starszemu mówi pierwszy „dzień dobry” i „do widzenia”</a:t>
            </a:r>
          </a:p>
        </p:txBody>
      </p:sp>
      <p:pic>
        <p:nvPicPr>
          <p:cNvPr id="5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C5957502-31B7-419C-8E44-603F7D287F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002" r="17107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0A26D495-A568-4F35-B8CF-0832BFC8D5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 amt="35000"/>
          </a:blip>
          <a:srcRect t="5040" b="8753"/>
          <a:stretch/>
        </p:blipFill>
        <p:spPr>
          <a:xfrm>
            <a:off x="263427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33D1CC-5647-4BAD-BD23-4E5DBC3C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100" dirty="0">
                <a:solidFill>
                  <a:srgbClr val="FFFFFF"/>
                </a:solidFill>
              </a:rPr>
              <a:t> </a:t>
            </a:r>
            <a:r>
              <a:rPr lang="pl-PL" sz="4100" b="1" dirty="0">
                <a:solidFill>
                  <a:srgbClr val="FFFFFF"/>
                </a:solidFill>
              </a:rPr>
              <a:t>Jeśli rozmawiamy… Nie można krzyczeć:</a:t>
            </a:r>
            <a:endParaRPr lang="pl-PL" sz="41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3EE634-F8D7-4153-A3A5-5A0A92934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Nie wypada przerywać, gdy ktoś mówi. </a:t>
            </a:r>
          </a:p>
          <a:p>
            <a:r>
              <a:rPr lang="pl-PL" dirty="0">
                <a:solidFill>
                  <a:srgbClr val="FFFFFF"/>
                </a:solidFill>
              </a:rPr>
              <a:t>Nie powinno się nadmiernie gestykulować. </a:t>
            </a:r>
          </a:p>
          <a:p>
            <a:r>
              <a:rPr lang="pl-PL" dirty="0">
                <a:solidFill>
                  <a:srgbClr val="FFFFFF"/>
                </a:solidFill>
              </a:rPr>
              <a:t>Trzeba mówić głośno i wyraźnie. </a:t>
            </a:r>
          </a:p>
          <a:p>
            <a:r>
              <a:rPr lang="pl-PL" dirty="0">
                <a:solidFill>
                  <a:srgbClr val="FFFFFF"/>
                </a:solidFill>
              </a:rPr>
              <a:t>Nie podejmuje się tematów, które drugiej osoby nie interesują.</a:t>
            </a:r>
          </a:p>
        </p:txBody>
      </p:sp>
    </p:spTree>
    <p:extLst>
      <p:ext uri="{BB962C8B-B14F-4D97-AF65-F5344CB8AC3E}">
        <p14:creationId xmlns:p14="http://schemas.microsoft.com/office/powerpoint/2010/main" val="159071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97C26DA-12E6-4FF8-8107-4802A42F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100" dirty="0"/>
              <a:t> </a:t>
            </a:r>
            <a:r>
              <a:rPr lang="pl-PL" sz="2100" b="1" dirty="0"/>
              <a:t>W Internecie także trzeba zachowywać dobre maniery:</a:t>
            </a:r>
            <a:br>
              <a:rPr lang="pl-PL" sz="2100" b="1" dirty="0"/>
            </a:br>
            <a:endParaRPr lang="pl-PL" sz="2100" b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3" descr="Obraz zawierający laptop, wewnątrz, komputer, stół&#10;&#10;Opis wygenerowany przy bardzo wysokim poziomie pewności">
            <a:extLst>
              <a:ext uri="{FF2B5EF4-FFF2-40B4-BE49-F238E27FC236}">
                <a16:creationId xmlns:a16="http://schemas.microsoft.com/office/drawing/2014/main" xmlns="" id="{8E951D1B-B822-41CE-923F-B9D5DCA61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9754" r="15372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13AED1-159C-4D70-B795-EFB38E9F0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Nie można nikogo obrażać. Tu także trzeba stosować zwroty grzecznościowe. Powinniśmy pamiętać o zasadach ortografii.</a:t>
            </a:r>
            <a:br>
              <a:rPr lang="pl-PL" dirty="0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11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4018560-A1B9-4D3C-B032-951724CDD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62B19BF-51B9-4290-AEA8-389BB41195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9940D90-AB68-4B4D-8001-839F3B28CA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E0E095C-2B33-4957-9D0D-EE4ABDE1E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095A9A2-AE81-4840-9F6F-305708B87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80E036D-DDAD-4AFE-AB68-D910280A76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AFF43104-F524-418A-A0E3-3146340AB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23E5CD5-3226-4DDD-97AC-81C8F40E0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58B6703-6BCA-4414-A7FC-BA111255B1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6826A85-B5BB-4A9B-819E-AF5A0B30A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8A6C787-E24E-48D0-AF26-F35E43180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55A8260-917C-4DAC-A284-2A6E124FC9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4EF988-5C99-422B-80B6-3BDE878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Przy stole: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6ABA3F9-ECC4-45D8-8538-B7EEC4D276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63EC27B7-B0C4-417B-B2B2-762828708C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457861" y="1255007"/>
            <a:ext cx="2341949" cy="211370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20C8890-1E3E-474D-9D1E-D3E3062B61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25322363-3CC6-42FB-B0F5-4552875A1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36" y="3533309"/>
            <a:ext cx="2743200" cy="190698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75DAA7-10FF-44CD-89BC-B2AD84895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1496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Siadając do stołu, dosuwamy krzesło dość blisko, nie tak jednak by opierać się piersiami o stół. Nóż trzymamy w prawej ręce, natomiast widelec w lewej. Serwetkę kładziemy na kolanach. Gdy skończymy jeść sztućce należy ułożyć na poprzek na talerzu. Nie mlaskamy.</a:t>
            </a:r>
          </a:p>
        </p:txBody>
      </p:sp>
    </p:spTree>
    <p:extLst>
      <p:ext uri="{BB962C8B-B14F-4D97-AF65-F5344CB8AC3E}">
        <p14:creationId xmlns:p14="http://schemas.microsoft.com/office/powerpoint/2010/main" val="292579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62404D-A810-439E-95CA-EAA66EA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Savoir vivre </a:t>
            </a:r>
            <a:r>
              <a:rPr lang="pl-PL" sz="2800" dirty="0">
                <a:solidFill>
                  <a:srgbClr val="262626"/>
                </a:solidFill>
              </a:rPr>
              <a:t>ubioru: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1144A8-7990-4620-A358-63F6A5C1F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solidFill>
                  <a:srgbClr val="262626"/>
                </a:solidFill>
              </a:rPr>
              <a:t>Do pracy, szkoły, kościoła nie można ubierać się wyzywająco. W zależności od sytuacji powinniśmy dobrać odpowiedni strój.</a:t>
            </a:r>
            <a:r>
              <a:rPr lang="pl-PL" sz="1800" dirty="0"/>
              <a:t/>
            </a:r>
            <a:br>
              <a:rPr lang="pl-PL" sz="1800" dirty="0"/>
            </a:br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5DCC0FC3-0183-4166-9FA9-D06CDBBC66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35910" y="846494"/>
            <a:ext cx="6098041" cy="51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2FBCC8-9949-4AA1-9DAD-421B6CE4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Pamietaj!!!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B1B7AC-2E19-42DD-A7A7-33736FC4B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851" y="4439732"/>
            <a:ext cx="3112851" cy="1452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RAZ UŻYTYCH SZTUĆCÓW NIE ODKŁADAMY Z POWROTEM NA OBRUS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żywność, lustro&#10;&#10;Opis wygenerowany przy bardzo wysokim poziomie pewności">
            <a:extLst>
              <a:ext uri="{FF2B5EF4-FFF2-40B4-BE49-F238E27FC236}">
                <a16:creationId xmlns:a16="http://schemas.microsoft.com/office/drawing/2014/main" xmlns="" id="{1E26B54B-9235-42F5-924F-70D17E315F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35910" y="1503207"/>
            <a:ext cx="6098041" cy="3800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44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Panoramiczny</PresentationFormat>
  <Paragraphs>33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Abadi</vt:lpstr>
      <vt:lpstr>Arial</vt:lpstr>
      <vt:lpstr>Garamond</vt:lpstr>
      <vt:lpstr>Organic</vt:lpstr>
      <vt:lpstr>Zasady zachowania savoir-vivre</vt:lpstr>
      <vt:lpstr>Co oznacza savoir-vivre:</vt:lpstr>
      <vt:lpstr>Zwroty grzecznościowe:</vt:lpstr>
      <vt:lpstr>Przywitania i pożegnania:</vt:lpstr>
      <vt:lpstr> Jeśli rozmawiamy… Nie można krzyczeć:</vt:lpstr>
      <vt:lpstr> W Internecie także trzeba zachowywać dobre maniery: </vt:lpstr>
      <vt:lpstr>Przy stole:</vt:lpstr>
      <vt:lpstr>Savoir vivre ubioru:</vt:lpstr>
      <vt:lpstr>Pamietaj!!!</vt:lpstr>
      <vt:lpstr>Skąd pochodzi słowo savoir-vivre:</vt:lpstr>
      <vt:lpstr>Dziękuje za uwagę!!!</vt:lpstr>
      <vt:lpstr>Wykonał:</vt:lpstr>
      <vt:lpstr>Źródła: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erzeszotarska</dc:creator>
  <cp:lastModifiedBy>erzeszotarska</cp:lastModifiedBy>
  <cp:revision>356</cp:revision>
  <dcterms:created xsi:type="dcterms:W3CDTF">2020-03-05T20:30:24Z</dcterms:created>
  <dcterms:modified xsi:type="dcterms:W3CDTF">2020-05-06T13:07:21Z</dcterms:modified>
</cp:coreProperties>
</file>