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8" r:id="rId5"/>
    <p:sldId id="262" r:id="rId6"/>
    <p:sldId id="263" r:id="rId7"/>
    <p:sldId id="264" r:id="rId8"/>
    <p:sldId id="265" r:id="rId9"/>
    <p:sldId id="266" r:id="rId10"/>
    <p:sldId id="269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B39A-3613-4D89-AD32-9EC9CA359489}" type="datetimeFigureOut">
              <a:rPr lang="pl-PL" smtClean="0"/>
              <a:t>2020-11-09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7CF4D-8BF3-4E3D-9EDC-673CCB608408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B39A-3613-4D89-AD32-9EC9CA359489}" type="datetimeFigureOut">
              <a:rPr lang="pl-PL" smtClean="0"/>
              <a:t>2020-11-09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7CF4D-8BF3-4E3D-9EDC-673CCB60840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B39A-3613-4D89-AD32-9EC9CA359489}" type="datetimeFigureOut">
              <a:rPr lang="pl-PL" smtClean="0"/>
              <a:t>2020-11-09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7CF4D-8BF3-4E3D-9EDC-673CCB60840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B39A-3613-4D89-AD32-9EC9CA359489}" type="datetimeFigureOut">
              <a:rPr lang="pl-PL" smtClean="0"/>
              <a:t>2020-11-09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7CF4D-8BF3-4E3D-9EDC-673CCB60840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B39A-3613-4D89-AD32-9EC9CA359489}" type="datetimeFigureOut">
              <a:rPr lang="pl-PL" smtClean="0"/>
              <a:t>2020-11-09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7CF4D-8BF3-4E3D-9EDC-673CCB608408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B39A-3613-4D89-AD32-9EC9CA359489}" type="datetimeFigureOut">
              <a:rPr lang="pl-PL" smtClean="0"/>
              <a:t>2020-11-09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7CF4D-8BF3-4E3D-9EDC-673CCB60840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B39A-3613-4D89-AD32-9EC9CA359489}" type="datetimeFigureOut">
              <a:rPr lang="pl-PL" smtClean="0"/>
              <a:t>2020-11-09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7CF4D-8BF3-4E3D-9EDC-673CCB60840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B39A-3613-4D89-AD32-9EC9CA359489}" type="datetimeFigureOut">
              <a:rPr lang="pl-PL" smtClean="0"/>
              <a:t>2020-11-09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7CF4D-8BF3-4E3D-9EDC-673CCB60840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B39A-3613-4D89-AD32-9EC9CA359489}" type="datetimeFigureOut">
              <a:rPr lang="pl-PL" smtClean="0"/>
              <a:t>2020-11-09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7CF4D-8BF3-4E3D-9EDC-673CCB608408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B39A-3613-4D89-AD32-9EC9CA359489}" type="datetimeFigureOut">
              <a:rPr lang="pl-PL" smtClean="0"/>
              <a:t>2020-11-09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7CF4D-8BF3-4E3D-9EDC-673CCB60840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B39A-3613-4D89-AD32-9EC9CA359489}" type="datetimeFigureOut">
              <a:rPr lang="pl-PL" smtClean="0"/>
              <a:t>2020-11-09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7CF4D-8BF3-4E3D-9EDC-673CCB608408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779B39A-3613-4D89-AD32-9EC9CA359489}" type="datetimeFigureOut">
              <a:rPr lang="pl-PL" smtClean="0"/>
              <a:t>2020-11-09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D97CF4D-8BF3-4E3D-9EDC-673CCB608408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03648" y="692697"/>
            <a:ext cx="7272808" cy="1296143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b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pl-PL" sz="800" dirty="0">
                <a:ea typeface="Calibri"/>
                <a:cs typeface="Times New Roman"/>
              </a:rPr>
              <a:t/>
            </a:r>
            <a:br>
              <a:rPr lang="pl-PL" sz="800" dirty="0">
                <a:ea typeface="Calibri"/>
                <a:cs typeface="Times New Roman"/>
              </a:rPr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63688" y="1844824"/>
            <a:ext cx="6008712" cy="3793976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 smtClean="0">
                <a:solidFill>
                  <a:srgbClr val="4F271C">
                    <a:satMod val="130000"/>
                  </a:srgbClr>
                </a:solidFill>
                <a:latin typeface="Times New Roman"/>
                <a:ea typeface="Calibri"/>
                <a:cs typeface="Times New Roman"/>
              </a:rPr>
              <a:t>Nieletni nie </a:t>
            </a:r>
            <a:r>
              <a:rPr lang="pl-PL" sz="5400" b="1" dirty="0">
                <a:solidFill>
                  <a:srgbClr val="4F271C">
                    <a:satMod val="130000"/>
                  </a:srgbClr>
                </a:solidFill>
                <a:latin typeface="Times New Roman"/>
                <a:ea typeface="Calibri"/>
                <a:cs typeface="Times New Roman"/>
              </a:rPr>
              <a:t>znaczy nieodpowiedzialny.</a:t>
            </a:r>
            <a:endParaRPr lang="pl-PL" sz="5400" dirty="0"/>
          </a:p>
        </p:txBody>
      </p:sp>
      <p:pic>
        <p:nvPicPr>
          <p:cNvPr id="4" name="Obraz 3" descr="obywatel_i_prawo_12893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429000"/>
            <a:ext cx="2232248" cy="2081783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7103546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Źródło:</a:t>
            </a:r>
            <a:endParaRPr lang="pl-PL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07704" y="1447800"/>
            <a:ext cx="7025984" cy="3565376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odlaska. policja.gov.pl</a:t>
            </a:r>
          </a:p>
          <a:p>
            <a:pPr>
              <a:buBlip>
                <a:blip r:embed="rId2"/>
              </a:buBlip>
            </a:pPr>
            <a:r>
              <a:rPr lang="pl-PL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rawo.uni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. wroc.pl</a:t>
            </a:r>
          </a:p>
          <a:p>
            <a:pPr>
              <a:buBlip>
                <a:blip r:embed="rId2"/>
              </a:buBlip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www.poznan.pl– ulotka nieletni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odpowiedzialnosc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prawna</a:t>
            </a:r>
          </a:p>
          <a:p>
            <a:pPr>
              <a:buBlip>
                <a:blip r:embed="rId2"/>
              </a:buBlip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https://pl.wikipedia.org/wiki/prawo_karne</a:t>
            </a:r>
          </a:p>
          <a:p>
            <a:pPr marL="82296" indent="0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nieletnich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5131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242008" cy="3744416"/>
          </a:xfrm>
        </p:spPr>
        <p:txBody>
          <a:bodyPr>
            <a:normAutofit fontScale="90000"/>
          </a:bodyPr>
          <a:lstStyle/>
          <a:p>
            <a:pPr marL="365760" lvl="0" indent="-283464" algn="ctr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pl-PL" sz="2200" dirty="0" smtClean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sz="2200" dirty="0" smtClean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pl-PL" sz="2200" dirty="0" smtClean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sz="2200" dirty="0" smtClean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pl-PL" sz="2200" dirty="0" smtClean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sz="2200" dirty="0" smtClean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pl-PL" sz="2200" dirty="0" smtClean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Podstawowym </a:t>
            </a:r>
            <a: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aktem prawnym, </a:t>
            </a:r>
            <a:r>
              <a:rPr lang="pl-PL" sz="2200" dirty="0" smtClean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który </a:t>
            </a:r>
            <a: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ma na celu dążenie </a:t>
            </a:r>
            <a:b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do przeciwdziałania demoralizacji i przestępczości nieletnich </a:t>
            </a:r>
            <a:b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i stwarzania warunków powrotu do normalnego życia nieletnim, którzy popadli w konflikt z prawem bądź </a:t>
            </a:r>
            <a:b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z zasadami współżycia społecznego, umacniania funkcji opiekuńczo – wychowawczej i poczucie odpowiedzialności rodzin za wychowanie nieletnich jest </a:t>
            </a:r>
            <a:b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pl-PL" sz="22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Ustawa o postępowaniu w sprawach nieletnich</a:t>
            </a:r>
            <a:r>
              <a:rPr lang="pl-PL" sz="2200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pl-PL" sz="22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z dnia </a:t>
            </a:r>
            <a:br>
              <a:rPr lang="pl-PL" sz="22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pl-PL" sz="22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26 października 1982 roku</a:t>
            </a:r>
            <a:r>
              <a:rPr lang="pl-PL" sz="2200" b="1" i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.</a:t>
            </a:r>
            <a:br>
              <a:rPr lang="pl-PL" sz="2200" b="1" i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pl-PL" sz="22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sz="22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pl-PL" sz="800" dirty="0"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pl-PL" sz="800" dirty="0"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664" y="836712"/>
            <a:ext cx="7386024" cy="5411688"/>
          </a:xfrm>
        </p:spPr>
        <p:txBody>
          <a:bodyPr>
            <a:normAutofit/>
          </a:bodyPr>
          <a:lstStyle/>
          <a:p>
            <a:pPr marL="82296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000" dirty="0">
                <a:latin typeface="Times New Roman"/>
                <a:ea typeface="Calibri"/>
                <a:cs typeface="Times New Roman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Obraz 3" descr="Nazwa serwisu - Strona główn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25144"/>
            <a:ext cx="3343275" cy="13265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23069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808800" cy="850106"/>
          </a:xfrm>
        </p:spPr>
        <p:txBody>
          <a:bodyPr>
            <a:normAutofit fontScale="90000"/>
          </a:bodyPr>
          <a:lstStyle/>
          <a:p>
            <a:pPr marL="365760" lvl="0" indent="-283464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pl-PL" sz="1800" dirty="0" smtClean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sz="1800" dirty="0" smtClean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pl-PL" sz="18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sz="18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pl-PL" sz="2200" dirty="0" smtClean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W </a:t>
            </a:r>
            <a: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myśl przepisów </a:t>
            </a:r>
            <a:r>
              <a:rPr lang="pl-PL" sz="2200" b="1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Ustawy o postępowaniu w sprawach nieletnich </a:t>
            </a:r>
            <a: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z dnia 26 października 1982r., znowelizowanej </a:t>
            </a:r>
            <a:r>
              <a:rPr lang="pl-PL" sz="2200" dirty="0" smtClean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sz="2200" dirty="0" smtClean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pl-PL" sz="2200" dirty="0" smtClean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15 </a:t>
            </a:r>
            <a: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września 2000r. </a:t>
            </a:r>
            <a:r>
              <a:rPr lang="pl-PL" sz="2200" b="1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pojęcie nieletni</a:t>
            </a:r>
            <a: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 stosuje się w zakresie:</a:t>
            </a:r>
            <a:r>
              <a:rPr lang="pl-PL" sz="1000" dirty="0"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pl-PL" sz="1000" dirty="0"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656" y="1340768"/>
            <a:ext cx="7458032" cy="4907632"/>
          </a:xfrm>
        </p:spPr>
        <p:txBody>
          <a:bodyPr>
            <a:normAutofit fontScale="62500" lnSpcReduction="20000"/>
          </a:bodyPr>
          <a:lstStyle/>
          <a:p>
            <a:pPr marL="82296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latin typeface="Times New Roman"/>
                <a:ea typeface="Calibri"/>
                <a:cs typeface="Times New Roman"/>
              </a:rPr>
              <a:t>— </a:t>
            </a:r>
            <a:r>
              <a:rPr lang="pl-PL" b="1" u="sng" dirty="0">
                <a:latin typeface="Times New Roman"/>
                <a:ea typeface="Calibri"/>
                <a:cs typeface="Times New Roman"/>
              </a:rPr>
              <a:t>zapobiegania i zwalczania </a:t>
            </a:r>
            <a:r>
              <a:rPr lang="pl-PL" b="1" u="sng" dirty="0" smtClean="0">
                <a:latin typeface="Times New Roman"/>
                <a:ea typeface="Calibri"/>
                <a:cs typeface="Times New Roman"/>
              </a:rPr>
              <a:t>demoralizacji –</a:t>
            </a:r>
            <a:r>
              <a:rPr lang="pl-PL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pl-PL" dirty="0">
                <a:latin typeface="Times New Roman"/>
                <a:ea typeface="Calibri"/>
                <a:cs typeface="Times New Roman"/>
              </a:rPr>
              <a:t>w stosunku </a:t>
            </a:r>
            <a:br>
              <a:rPr lang="pl-PL" dirty="0">
                <a:latin typeface="Times New Roman"/>
                <a:ea typeface="Calibri"/>
                <a:cs typeface="Times New Roman"/>
              </a:rPr>
            </a:br>
            <a:r>
              <a:rPr lang="pl-PL" dirty="0">
                <a:latin typeface="Times New Roman"/>
                <a:ea typeface="Calibri"/>
                <a:cs typeface="Times New Roman"/>
              </a:rPr>
              <a:t>do osób, które nie ukończyły lat 18 (art.1§ 1 pkt 1</a:t>
            </a:r>
            <a:r>
              <a:rPr lang="pl-PL" dirty="0" smtClean="0">
                <a:latin typeface="Times New Roman"/>
                <a:ea typeface="Calibri"/>
                <a:cs typeface="Times New Roman"/>
              </a:rPr>
              <a:t>) – </a:t>
            </a:r>
            <a:r>
              <a:rPr lang="pl-PL" dirty="0">
                <a:latin typeface="Times New Roman"/>
                <a:ea typeface="Calibri"/>
                <a:cs typeface="Times New Roman"/>
              </a:rPr>
              <a:t>jeżeli nieletni przejawia w swoim zachowaniu objawy demoralizacji lub w jakiś sposób jest zagrożony tym zjawiskiem </a:t>
            </a:r>
            <a:br>
              <a:rPr lang="pl-PL" dirty="0">
                <a:latin typeface="Times New Roman"/>
                <a:ea typeface="Calibri"/>
                <a:cs typeface="Times New Roman"/>
              </a:rPr>
            </a:br>
            <a:r>
              <a:rPr lang="pl-PL" dirty="0">
                <a:latin typeface="Times New Roman"/>
                <a:ea typeface="Calibri"/>
                <a:cs typeface="Times New Roman"/>
              </a:rPr>
              <a:t>np. niemowlę wychowuje się w rodzinie patologicznej pozostaje </a:t>
            </a:r>
            <a:r>
              <a:rPr lang="pl-PL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pl-PL" dirty="0" smtClean="0">
                <a:latin typeface="Times New Roman"/>
                <a:ea typeface="Calibri"/>
                <a:cs typeface="Times New Roman"/>
              </a:rPr>
            </a:br>
            <a:r>
              <a:rPr lang="pl-PL" dirty="0" smtClean="0">
                <a:latin typeface="Times New Roman"/>
                <a:ea typeface="Calibri"/>
                <a:cs typeface="Times New Roman"/>
              </a:rPr>
              <a:t>w </a:t>
            </a:r>
            <a:r>
              <a:rPr lang="pl-PL" dirty="0">
                <a:latin typeface="Times New Roman"/>
                <a:ea typeface="Calibri"/>
                <a:cs typeface="Times New Roman"/>
              </a:rPr>
              <a:t>naszym zainteresowaniu w wieku od urodzenia </a:t>
            </a:r>
            <a:br>
              <a:rPr lang="pl-PL" dirty="0">
                <a:latin typeface="Times New Roman"/>
                <a:ea typeface="Calibri"/>
                <a:cs typeface="Times New Roman"/>
              </a:rPr>
            </a:br>
            <a:r>
              <a:rPr lang="pl-PL" dirty="0">
                <a:latin typeface="Times New Roman"/>
                <a:ea typeface="Calibri"/>
                <a:cs typeface="Times New Roman"/>
              </a:rPr>
              <a:t>do 18 r. ż.;</a:t>
            </a:r>
            <a:endParaRPr lang="pl-PL" sz="1800" dirty="0">
              <a:latin typeface="Calibri"/>
              <a:ea typeface="Calibri"/>
              <a:cs typeface="Times New Roman"/>
            </a:endParaRPr>
          </a:p>
          <a:p>
            <a:pPr marL="82296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latin typeface="Times New Roman"/>
                <a:ea typeface="Calibri"/>
                <a:cs typeface="Times New Roman"/>
              </a:rPr>
              <a:t>— </a:t>
            </a:r>
            <a:r>
              <a:rPr lang="pl-PL" b="1" u="sng" dirty="0">
                <a:latin typeface="Times New Roman"/>
                <a:ea typeface="Calibri"/>
                <a:cs typeface="Times New Roman"/>
              </a:rPr>
              <a:t>postępowania w sprawach o czyny </a:t>
            </a:r>
            <a:r>
              <a:rPr lang="pl-PL" b="1" u="sng" dirty="0" smtClean="0">
                <a:latin typeface="Times New Roman"/>
                <a:ea typeface="Calibri"/>
                <a:cs typeface="Times New Roman"/>
              </a:rPr>
              <a:t>karalne –</a:t>
            </a:r>
            <a:r>
              <a:rPr lang="pl-PL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pl-PL" dirty="0">
                <a:latin typeface="Times New Roman"/>
                <a:ea typeface="Calibri"/>
                <a:cs typeface="Times New Roman"/>
              </a:rPr>
              <a:t>w stosunku do osób, które dopuściły się takiego czynu po ukończeniu lat 13, ale nie ukończyły lat 17 (art.1§ 1 pkt 2)– jeżeli nieletni popełnił czyn karalny po ukończeniu 13 r. ż., przy czym kończąc 17 r. ż. odpowiada on jak dorosły;</a:t>
            </a:r>
            <a:endParaRPr lang="pl-PL" sz="1800" dirty="0">
              <a:latin typeface="Calibri"/>
              <a:ea typeface="Calibri"/>
              <a:cs typeface="Times New Roman"/>
            </a:endParaRPr>
          </a:p>
          <a:p>
            <a:pPr marL="82296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latin typeface="Times New Roman"/>
                <a:ea typeface="Calibri"/>
                <a:cs typeface="Times New Roman"/>
              </a:rPr>
              <a:t>— </a:t>
            </a:r>
            <a:r>
              <a:rPr lang="pl-PL" b="1" u="sng" dirty="0">
                <a:latin typeface="Times New Roman"/>
                <a:ea typeface="Calibri"/>
                <a:cs typeface="Times New Roman"/>
              </a:rPr>
              <a:t>wykonania środków wychowawczych lub poprawczych</a:t>
            </a:r>
            <a:r>
              <a:rPr lang="pl-PL" dirty="0">
                <a:latin typeface="Times New Roman"/>
                <a:ea typeface="Calibri"/>
                <a:cs typeface="Times New Roman"/>
              </a:rPr>
              <a:t>– </a:t>
            </a:r>
            <a:br>
              <a:rPr lang="pl-PL" dirty="0">
                <a:latin typeface="Times New Roman"/>
                <a:ea typeface="Calibri"/>
                <a:cs typeface="Times New Roman"/>
              </a:rPr>
            </a:br>
            <a:r>
              <a:rPr lang="pl-PL" dirty="0">
                <a:latin typeface="Times New Roman"/>
                <a:ea typeface="Calibri"/>
                <a:cs typeface="Times New Roman"/>
              </a:rPr>
              <a:t>w stosunku do osób, względem których środki te zostały orzeczone, nie dłużej jednak niż do ukończenia przez te osoby lat </a:t>
            </a:r>
            <a:r>
              <a:rPr lang="pl-PL" dirty="0" smtClean="0">
                <a:latin typeface="Times New Roman"/>
                <a:ea typeface="Calibri"/>
                <a:cs typeface="Times New Roman"/>
              </a:rPr>
              <a:t>21</a:t>
            </a:r>
            <a:br>
              <a:rPr lang="pl-PL" dirty="0" smtClean="0">
                <a:latin typeface="Times New Roman"/>
                <a:ea typeface="Calibri"/>
                <a:cs typeface="Times New Roman"/>
              </a:rPr>
            </a:br>
            <a:r>
              <a:rPr lang="pl-PL" dirty="0" smtClean="0">
                <a:latin typeface="Times New Roman"/>
                <a:ea typeface="Calibri"/>
                <a:cs typeface="Times New Roman"/>
              </a:rPr>
              <a:t>(</a:t>
            </a:r>
            <a:r>
              <a:rPr lang="pl-PL" dirty="0">
                <a:latin typeface="Times New Roman"/>
                <a:ea typeface="Calibri"/>
                <a:cs typeface="Times New Roman"/>
              </a:rPr>
              <a:t>art.1§ 1 pkt 3)</a:t>
            </a:r>
            <a:endParaRPr lang="pl-PL" sz="18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2069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602048" cy="1512168"/>
          </a:xfrm>
        </p:spPr>
        <p:txBody>
          <a:bodyPr>
            <a:normAutofit fontScale="90000"/>
          </a:bodyPr>
          <a:lstStyle/>
          <a:p>
            <a:pPr marL="365760" lvl="0" indent="-283464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pl-PL" sz="1800" dirty="0" smtClean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sz="1800" dirty="0" smtClean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pl-PL" sz="18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sz="18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pl-PL" sz="2200" dirty="0" smtClean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W </a:t>
            </a:r>
            <a: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myśl art. 1§ 2 pkt 2 przez </a:t>
            </a:r>
            <a:r>
              <a:rPr lang="pl-PL" sz="2200" b="1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czyn karalny</a:t>
            </a:r>
            <a: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 rozumie się czyn zabroniony przez ustawę:</a:t>
            </a:r>
            <a:b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— przestępstwo lub przestępstwo skarbowe;</a:t>
            </a:r>
            <a:b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— wykroczenia określone w następujących artykułach </a:t>
            </a:r>
            <a:r>
              <a:rPr lang="pl-PL" sz="2200" dirty="0" smtClean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pl-PL" sz="2200" dirty="0" smtClean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pl-PL" sz="2200" dirty="0" smtClean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kodeksu </a:t>
            </a:r>
            <a:r>
              <a:rPr lang="pl-PL" sz="2200" dirty="0">
                <a:solidFill>
                  <a:prstClr val="black"/>
                </a:solidFill>
                <a:effectLst/>
                <a:latin typeface="Times New Roman"/>
                <a:ea typeface="Calibri"/>
                <a:cs typeface="Times New Roman"/>
              </a:rPr>
              <a:t>wykroczeń: </a:t>
            </a:r>
            <a:r>
              <a:rPr lang="pl-PL" sz="900" dirty="0"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pl-PL" sz="900" dirty="0"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07704" y="2132856"/>
            <a:ext cx="7025984" cy="4115544"/>
          </a:xfrm>
        </p:spPr>
        <p:txBody>
          <a:bodyPr>
            <a:normAutofit fontScale="62500" lnSpcReduction="20000"/>
          </a:bodyPr>
          <a:lstStyle/>
          <a:p>
            <a:pPr marL="82296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latin typeface="Times New Roman"/>
                <a:ea typeface="Calibri"/>
                <a:cs typeface="Times New Roman"/>
              </a:rPr>
              <a:t>art</a:t>
            </a:r>
            <a:r>
              <a:rPr lang="pl-PL" dirty="0">
                <a:latin typeface="Times New Roman"/>
                <a:ea typeface="Calibri"/>
                <a:cs typeface="Times New Roman"/>
              </a:rPr>
              <a:t>. 51 — zakłócenie spokoju lub porządku publicznego,</a:t>
            </a:r>
            <a:br>
              <a:rPr lang="pl-PL" dirty="0">
                <a:latin typeface="Times New Roman"/>
                <a:ea typeface="Calibri"/>
                <a:cs typeface="Times New Roman"/>
              </a:rPr>
            </a:br>
            <a:r>
              <a:rPr lang="pl-PL" dirty="0">
                <a:latin typeface="Times New Roman"/>
                <a:ea typeface="Calibri"/>
                <a:cs typeface="Times New Roman"/>
              </a:rPr>
              <a:t>art. 69 — niszczenie znaku umieszczonego przez organ państwowy,</a:t>
            </a:r>
            <a:br>
              <a:rPr lang="pl-PL" dirty="0">
                <a:latin typeface="Times New Roman"/>
                <a:ea typeface="Calibri"/>
                <a:cs typeface="Times New Roman"/>
              </a:rPr>
            </a:br>
            <a:r>
              <a:rPr lang="pl-PL" dirty="0">
                <a:latin typeface="Times New Roman"/>
                <a:ea typeface="Calibri"/>
                <a:cs typeface="Times New Roman"/>
              </a:rPr>
              <a:t>art. 74 — niszczenie urządzeń zapobiegających niebezpieczeństwu,</a:t>
            </a:r>
            <a:br>
              <a:rPr lang="pl-PL" dirty="0">
                <a:latin typeface="Times New Roman"/>
                <a:ea typeface="Calibri"/>
                <a:cs typeface="Times New Roman"/>
              </a:rPr>
            </a:br>
            <a:r>
              <a:rPr lang="pl-PL" dirty="0">
                <a:latin typeface="Times New Roman"/>
                <a:ea typeface="Calibri"/>
                <a:cs typeface="Times New Roman"/>
              </a:rPr>
              <a:t>art. 76 — rzucanie kamieniami w pojazd mechaniczny,</a:t>
            </a:r>
            <a:br>
              <a:rPr lang="pl-PL" dirty="0">
                <a:latin typeface="Times New Roman"/>
                <a:ea typeface="Calibri"/>
                <a:cs typeface="Times New Roman"/>
              </a:rPr>
            </a:br>
            <a:r>
              <a:rPr lang="pl-PL" dirty="0">
                <a:latin typeface="Times New Roman"/>
                <a:ea typeface="Calibri"/>
                <a:cs typeface="Times New Roman"/>
              </a:rPr>
              <a:t>art. 85 — samowolna zmiana znaku drogowego,</a:t>
            </a:r>
            <a:br>
              <a:rPr lang="pl-PL" dirty="0">
                <a:latin typeface="Times New Roman"/>
                <a:ea typeface="Calibri"/>
                <a:cs typeface="Times New Roman"/>
              </a:rPr>
            </a:br>
            <a:r>
              <a:rPr lang="pl-PL" dirty="0">
                <a:latin typeface="Times New Roman"/>
                <a:ea typeface="Calibri"/>
                <a:cs typeface="Times New Roman"/>
              </a:rPr>
              <a:t>art. 87 — prowadzenie pojazdu przez osobę w stanie po użyciu alkoholu,</a:t>
            </a:r>
            <a:br>
              <a:rPr lang="pl-PL" dirty="0">
                <a:latin typeface="Times New Roman"/>
                <a:ea typeface="Calibri"/>
                <a:cs typeface="Times New Roman"/>
              </a:rPr>
            </a:br>
            <a:r>
              <a:rPr lang="pl-PL" dirty="0">
                <a:latin typeface="Times New Roman"/>
                <a:ea typeface="Calibri"/>
                <a:cs typeface="Times New Roman"/>
              </a:rPr>
              <a:t>art. 119 — kradzież, przywłaszczenie,</a:t>
            </a:r>
            <a:br>
              <a:rPr lang="pl-PL" dirty="0">
                <a:latin typeface="Times New Roman"/>
                <a:ea typeface="Calibri"/>
                <a:cs typeface="Times New Roman"/>
              </a:rPr>
            </a:br>
            <a:r>
              <a:rPr lang="pl-PL" dirty="0">
                <a:latin typeface="Times New Roman"/>
                <a:ea typeface="Calibri"/>
                <a:cs typeface="Times New Roman"/>
              </a:rPr>
              <a:t>art. 122 — paserstwo,</a:t>
            </a:r>
            <a:br>
              <a:rPr lang="pl-PL" dirty="0">
                <a:latin typeface="Times New Roman"/>
                <a:ea typeface="Calibri"/>
                <a:cs typeface="Times New Roman"/>
              </a:rPr>
            </a:br>
            <a:r>
              <a:rPr lang="pl-PL" dirty="0">
                <a:latin typeface="Times New Roman"/>
                <a:ea typeface="Calibri"/>
                <a:cs typeface="Times New Roman"/>
              </a:rPr>
              <a:t>art. 124 — niszczenie lub uszkodzenie rzeczy,</a:t>
            </a:r>
            <a:br>
              <a:rPr lang="pl-PL" dirty="0">
                <a:latin typeface="Times New Roman"/>
                <a:ea typeface="Calibri"/>
                <a:cs typeface="Times New Roman"/>
              </a:rPr>
            </a:br>
            <a:r>
              <a:rPr lang="pl-PL" dirty="0">
                <a:latin typeface="Times New Roman"/>
                <a:ea typeface="Calibri"/>
                <a:cs typeface="Times New Roman"/>
              </a:rPr>
              <a:t>art. 133 — spekulacje biletami wstępu,</a:t>
            </a:r>
            <a:br>
              <a:rPr lang="pl-PL" dirty="0">
                <a:latin typeface="Times New Roman"/>
                <a:ea typeface="Calibri"/>
                <a:cs typeface="Times New Roman"/>
              </a:rPr>
            </a:br>
            <a:r>
              <a:rPr lang="pl-PL" dirty="0">
                <a:latin typeface="Times New Roman"/>
                <a:ea typeface="Calibri"/>
                <a:cs typeface="Times New Roman"/>
              </a:rPr>
              <a:t>art. 143 — utrudnianie korzystania z urządzeń użytku publicznego</a:t>
            </a:r>
            <a:endParaRPr lang="pl-PL" sz="16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  <p:pic>
        <p:nvPicPr>
          <p:cNvPr id="4" name="Picture 7" descr="021"/>
          <p:cNvPicPr>
            <a:picLocks noGrp="1" noChangeAspect="1" noChangeArrowheads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20" y="4221088"/>
            <a:ext cx="1368152" cy="1368152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32870471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1600" dirty="0" smtClean="0">
                <a:effectLst/>
                <a:latin typeface="Times New Roman" pitchFamily="18" charset="0"/>
                <a:cs typeface="Times New Roman" pitchFamily="18" charset="0"/>
              </a:rPr>
              <a:t>Co to jest </a:t>
            </a:r>
            <a:r>
              <a:rPr lang="pl-PL" sz="1600" b="1" dirty="0" smtClean="0">
                <a:effectLst/>
                <a:latin typeface="Times New Roman" pitchFamily="18" charset="0"/>
                <a:cs typeface="Times New Roman" pitchFamily="18" charset="0"/>
              </a:rPr>
              <a:t>demoralizacja?</a:t>
            </a:r>
            <a:r>
              <a:rPr lang="pl-PL" sz="1600" dirty="0" smtClean="0">
                <a:effectLst/>
                <a:latin typeface="Times New Roman" pitchFamily="18" charset="0"/>
                <a:cs typeface="Times New Roman" pitchFamily="18" charset="0"/>
              </a:rPr>
              <a:t>  Jest to  pewne rozprężenie, zwłaszcza moralne, zepsucie, rozluźnienie dyscypliny, karności. Każdy z nas kiedy uzyska informacje o demoralizacji nieletniego ma społeczny obowiązek zawiadomienia o tym fakcie rodziców lub opiekunów prawnych, szkołę, Sąd Rodzinny lub Policję.</a:t>
            </a:r>
            <a:r>
              <a:rPr lang="pl-PL" sz="1400" dirty="0">
                <a:effectLst/>
              </a:rPr>
              <a:t/>
            </a:r>
            <a:br>
              <a:rPr lang="pl-PL" sz="1400" dirty="0">
                <a:effectLst/>
              </a:rPr>
            </a:br>
            <a:endParaRPr lang="pl-PL" sz="1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5600" b="1" dirty="0">
                <a:latin typeface="Times New Roman"/>
                <a:ea typeface="Times New Roman"/>
                <a:cs typeface="Times New Roman"/>
              </a:rPr>
              <a:t>Zachowania, które nazywane są przejawem </a:t>
            </a:r>
            <a:r>
              <a:rPr lang="pl-PL" sz="5600" b="1" dirty="0" smtClean="0">
                <a:latin typeface="Times New Roman"/>
                <a:ea typeface="Times New Roman"/>
                <a:cs typeface="Times New Roman"/>
              </a:rPr>
              <a:t>demoralizacji:</a:t>
            </a:r>
            <a:endParaRPr lang="pl-PL" sz="56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wulgarne słownictwo,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wagarowanie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,</a:t>
            </a:r>
            <a:r>
              <a:rPr lang="pl-PL" sz="6400" dirty="0">
                <a:latin typeface="Calibri"/>
                <a:ea typeface="Calibri"/>
                <a:cs typeface="Times New Roman"/>
              </a:rPr>
              <a:t> </a:t>
            </a:r>
            <a:endParaRPr lang="pl-PL" sz="6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wandalizm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,</a:t>
            </a:r>
            <a:r>
              <a:rPr lang="pl-PL" sz="6400" dirty="0">
                <a:latin typeface="Calibri"/>
                <a:ea typeface="Calibri"/>
                <a:cs typeface="Times New Roman"/>
              </a:rPr>
              <a:t> </a:t>
            </a:r>
            <a:endParaRPr lang="pl-PL" sz="6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ucieczki 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z </a:t>
            </a: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domu,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przedwczesne 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podejmowanie życia </a:t>
            </a: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seksualnego,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stosowanie 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agresji, </a:t>
            </a: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przemocy,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palenie papierosów,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spożywanie alkoholu,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zażywanie narkotyków,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udział 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w destrukcyjnych subkulturach, sektach. </a:t>
            </a:r>
            <a:endParaRPr lang="pl-PL" sz="6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400" dirty="0">
                <a:latin typeface="Times New Roman"/>
                <a:ea typeface="Times New Roman"/>
                <a:cs typeface="Times New Roman"/>
              </a:rPr>
              <a:t> </a:t>
            </a:r>
            <a:endParaRPr lang="pl-PL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latin typeface="Calibri"/>
                <a:ea typeface="Calibri"/>
                <a:cs typeface="Times New Roman"/>
              </a:rPr>
              <a:t> </a:t>
            </a:r>
            <a:endParaRPr lang="pl-PL" sz="16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latin typeface="Calibri"/>
                <a:ea typeface="Calibri"/>
                <a:cs typeface="Times New Roman"/>
              </a:rPr>
              <a:t> </a:t>
            </a:r>
          </a:p>
        </p:txBody>
      </p:sp>
      <p:pic>
        <p:nvPicPr>
          <p:cNvPr id="4" name="Obraz 3" descr="Alkohol i papieros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1695604" cy="843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Bókli i pobicia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72816"/>
            <a:ext cx="1117729" cy="86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 descr="Poza domem po 22;0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125626"/>
            <a:ext cx="1524000" cy="1021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045" y="4467090"/>
            <a:ext cx="1286059" cy="762109"/>
          </a:xfrm>
          <a:prstGeom prst="rect">
            <a:avLst/>
          </a:prstGeom>
          <a:noFill/>
        </p:spPr>
      </p:pic>
      <p:pic>
        <p:nvPicPr>
          <p:cNvPr id="8" name="Obraz 7" descr="https://zachodniopomorska.policja.gov.pl/dokumenty/zalaczniki/132/mini/132-148_m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747963"/>
            <a:ext cx="1702236" cy="8250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3599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314016" cy="778098"/>
          </a:xfrm>
        </p:spPr>
        <p:txBody>
          <a:bodyPr>
            <a:normAutofit fontScale="90000"/>
          </a:bodyPr>
          <a:lstStyle/>
          <a:p>
            <a:pPr algn="just">
              <a:spcAft>
                <a:spcPts val="1000"/>
              </a:spcAft>
            </a:pPr>
            <a:r>
              <a:rPr lang="pl-PL" sz="1600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pl-PL" sz="16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pl-PL" sz="1800" b="1" dirty="0" smtClean="0">
                <a:effectLst/>
                <a:latin typeface="Times New Roman"/>
                <a:ea typeface="Times New Roman"/>
                <a:cs typeface="Times New Roman"/>
              </a:rPr>
              <a:t>Jeśli</a:t>
            </a:r>
            <a:r>
              <a:rPr lang="pl-PL" sz="1800" b="1" dirty="0">
                <a:effectLst/>
                <a:latin typeface="Times New Roman"/>
                <a:ea typeface="Times New Roman"/>
                <a:cs typeface="Times New Roman"/>
              </a:rPr>
              <a:t>  dopuścisz się popełnienia czynów zabronionych  </a:t>
            </a:r>
            <a:br>
              <a:rPr lang="pl-PL" sz="1800" b="1" dirty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pl-PL" sz="1800" b="1" dirty="0">
                <a:effectLst/>
                <a:latin typeface="Times New Roman"/>
                <a:ea typeface="Times New Roman"/>
                <a:cs typeface="Times New Roman"/>
              </a:rPr>
              <a:t>to policjanci w stosunku do Ciebie podejmą zdecydowane działania</a:t>
            </a:r>
            <a:r>
              <a:rPr lang="pl-PL" sz="1600" b="1" dirty="0">
                <a:effectLst/>
                <a:latin typeface="Times New Roman"/>
                <a:ea typeface="Times New Roman"/>
                <a:cs typeface="Times New Roman"/>
              </a:rPr>
              <a:t> :</a:t>
            </a:r>
            <a:r>
              <a:rPr lang="pl-PL" sz="2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pl-PL" sz="2800" dirty="0">
                <a:effectLst/>
                <a:latin typeface="Calibri"/>
                <a:ea typeface="Calibri"/>
                <a:cs typeface="Times New Roman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3648" y="1052736"/>
            <a:ext cx="7530040" cy="5195664"/>
          </a:xfrm>
        </p:spPr>
        <p:txBody>
          <a:bodyPr>
            <a:normAutofit fontScale="25000" lnSpcReduction="20000"/>
          </a:bodyPr>
          <a:lstStyle/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SzPts val="1000"/>
              <a:buBlip>
                <a:blip r:embed="rId2"/>
              </a:buBlip>
              <a:tabLst>
                <a:tab pos="457200" algn="l"/>
              </a:tabLst>
            </a:pPr>
            <a:r>
              <a:rPr lang="pl-PL" sz="6400" dirty="0">
                <a:latin typeface="Times New Roman"/>
                <a:ea typeface="Times New Roman"/>
                <a:cs typeface="Times New Roman"/>
              </a:rPr>
              <a:t>zatrzymają Ciebie, a w uzasadnionych przypadkach  umieszczą  w Policyjnej Izbie </a:t>
            </a: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Dziecka,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SzPts val="1000"/>
              <a:buBlip>
                <a:blip r:embed="rId2"/>
              </a:buBlip>
              <a:tabLst>
                <a:tab pos="457200" algn="l"/>
              </a:tabLst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zostaniesz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  przesłuchana/y  w charakterze sprawcy czynu </a:t>
            </a: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 karalnego,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SzPts val="1000"/>
              <a:buBlip>
                <a:blip r:embed="rId2"/>
              </a:buBlip>
              <a:tabLst>
                <a:tab pos="457200" algn="l"/>
              </a:tabLst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możesz 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zostać poddana/y kontroli osobistej, przeszukaniu jak również może zostać    sprawdzony Twój bagaż (plecak, torba</a:t>
            </a: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),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SzPts val="1000"/>
              <a:buBlip>
                <a:blip r:embed="rId2"/>
              </a:buBlip>
              <a:tabLst>
                <a:tab pos="457200" algn="l"/>
              </a:tabLst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zostaniesz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  </a:t>
            </a: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sfotografowana/y,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SzPts val="1000"/>
              <a:buBlip>
                <a:blip r:embed="rId2"/>
              </a:buBlip>
              <a:tabLst>
                <a:tab pos="457200" algn="l"/>
              </a:tabLst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zostaną 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pobrane od Ciebie odciski </a:t>
            </a: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palców,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SzPts val="1000"/>
              <a:buBlip>
                <a:blip r:embed="rId2"/>
              </a:buBlip>
              <a:tabLst>
                <a:tab pos="457200" algn="l"/>
              </a:tabLst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możesz 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zostać zbadana/y, czy jesteś pod wpływem alkoholu lub </a:t>
            </a: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narkotyków,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SzPts val="1000"/>
              <a:buBlip>
                <a:blip r:embed="rId2"/>
              </a:buBlip>
              <a:tabLst>
                <a:tab pos="457200" algn="l"/>
              </a:tabLst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na 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polecenie sądu możesz zostać umieszczona/y  w schronisku dla nieletnich.</a:t>
            </a:r>
            <a:endParaRPr lang="pl-PL" sz="6400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6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Przestrzegasz prawa- jesteś OK.</a:t>
            </a:r>
            <a:endParaRPr lang="pl-PL" sz="6400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6400" b="1" dirty="0">
                <a:latin typeface="Times New Roman"/>
                <a:ea typeface="Times New Roman"/>
                <a:cs typeface="Times New Roman"/>
              </a:rPr>
              <a:t>Jeżeli NIE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, to Sąd Rodzinny i Nieletnich może podjąć decyzję o zastosowaniu wobec Ciebie   środków  wychowawczych lub poprawczych. Będzie to zależało od rodzaju popełnionych czynów karalnych  lub przejawów  demoralizacji.</a:t>
            </a:r>
            <a:endParaRPr lang="pl-PL" sz="6400" dirty="0">
              <a:latin typeface="Calibri"/>
              <a:ea typeface="Calibri"/>
              <a:cs typeface="Times New Roman"/>
            </a:endParaRPr>
          </a:p>
          <a:p>
            <a:pPr marL="82296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6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Pamiętaj, że za Twoje postępowanie odpowiadają również Twoi rodzice!</a:t>
            </a:r>
            <a:endParaRPr lang="pl-PL" sz="64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947" y="2379565"/>
            <a:ext cx="1387549" cy="162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5449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314016" cy="922114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1600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pl-PL" sz="16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pl-PL" sz="1600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pl-PL" sz="16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pl-PL" sz="1600" b="1" dirty="0" smtClean="0">
                <a:effectLst/>
                <a:latin typeface="Times New Roman"/>
                <a:ea typeface="Times New Roman"/>
                <a:cs typeface="Times New Roman"/>
              </a:rPr>
              <a:t>Środki </a:t>
            </a:r>
            <a:r>
              <a:rPr lang="pl-PL" sz="1600" b="1" dirty="0">
                <a:effectLst/>
                <a:latin typeface="Times New Roman"/>
                <a:ea typeface="Times New Roman"/>
                <a:cs typeface="Times New Roman"/>
              </a:rPr>
              <a:t>wychowawcze i poprawcze jakie może zastosować sąd w stosunku do nieletnich:</a:t>
            </a:r>
            <a:r>
              <a:rPr lang="pl-PL" sz="2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pl-PL" sz="2400" dirty="0">
                <a:effectLst/>
                <a:latin typeface="Calibri"/>
                <a:ea typeface="Calibri"/>
                <a:cs typeface="Times New Roman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656" y="1124744"/>
            <a:ext cx="7458032" cy="5123656"/>
          </a:xfrm>
        </p:spPr>
        <p:txBody>
          <a:bodyPr>
            <a:normAutofit fontScale="25000" lnSpcReduction="20000"/>
          </a:bodyPr>
          <a:lstStyle/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SzPts val="1000"/>
              <a:buBlip>
                <a:blip r:embed="rId2"/>
              </a:buBlip>
              <a:tabLst>
                <a:tab pos="457200" algn="l"/>
              </a:tabLst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upomnienie,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SzPts val="1000"/>
              <a:buBlip>
                <a:blip r:embed="rId2"/>
              </a:buBlip>
              <a:tabLst>
                <a:tab pos="457200" algn="l"/>
              </a:tabLst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zobowiązanie 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do przeproszenia </a:t>
            </a: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pokrzywdzonego,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SzPts val="1000"/>
              <a:buBlip>
                <a:blip r:embed="rId2"/>
              </a:buBlip>
              <a:tabLst>
                <a:tab pos="457200" algn="l"/>
              </a:tabLst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zobowiązanie 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do naprawy </a:t>
            </a: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szkody,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SzPts val="1000"/>
              <a:buBlip>
                <a:blip r:embed="rId2"/>
              </a:buBlip>
              <a:tabLst>
                <a:tab pos="457200" algn="l"/>
              </a:tabLst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odpowiedzialny 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nadzór </a:t>
            </a: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rodziców,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SzPts val="1000"/>
              <a:buBlip>
                <a:blip r:embed="rId2"/>
              </a:buBlip>
              <a:tabLst>
                <a:tab pos="457200" algn="l"/>
              </a:tabLst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odpowiedzialny 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nadzór organizacji młodzieżowej  lub osoby godnej </a:t>
            </a: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zaufania,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SzPts val="1000"/>
              <a:buBlip>
                <a:blip r:embed="rId2"/>
              </a:buBlip>
              <a:tabLst>
                <a:tab pos="457200" algn="l"/>
              </a:tabLst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nadzór  kuratora,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SzPts val="1000"/>
              <a:buBlip>
                <a:blip r:embed="rId2"/>
              </a:buBlip>
              <a:tabLst>
                <a:tab pos="457200" algn="l"/>
              </a:tabLst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zakaz 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prowadzenia </a:t>
            </a: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pojazdów,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SzPts val="1000"/>
              <a:buBlip>
                <a:blip r:embed="rId2"/>
              </a:buBlip>
              <a:tabLst>
                <a:tab pos="457200" algn="l"/>
              </a:tabLst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skierowanie 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do ośrodka </a:t>
            </a: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kuratorskiego,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SzPts val="1000"/>
              <a:buBlip>
                <a:blip r:embed="rId2"/>
              </a:buBlip>
              <a:tabLst>
                <a:tab pos="457200" algn="l"/>
              </a:tabLst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umieszczenie 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w młodzieżowym ośrodku </a:t>
            </a: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wychowawczym,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SzPts val="1000"/>
              <a:buBlip>
                <a:blip r:embed="rId2"/>
              </a:buBlip>
              <a:tabLst>
                <a:tab pos="457200" algn="l"/>
              </a:tabLst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umieszczenie 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w młodzieżowym ośrodku </a:t>
            </a: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socjoterapii,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SzPts val="1000"/>
              <a:buBlip>
                <a:blip r:embed="rId2"/>
              </a:buBlip>
              <a:tabLst>
                <a:tab pos="457200" algn="l"/>
              </a:tabLst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umieszczenie 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w placówce </a:t>
            </a: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leczniczej,</a:t>
            </a:r>
            <a:endParaRPr lang="pl-PL" sz="6400" dirty="0">
              <a:latin typeface="Calibri"/>
              <a:ea typeface="Times New Roman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SzPts val="1000"/>
              <a:buBlip>
                <a:blip r:embed="rId2"/>
              </a:buBlip>
              <a:tabLst>
                <a:tab pos="457200" algn="l"/>
              </a:tabLst>
            </a:pPr>
            <a:r>
              <a:rPr lang="pl-PL" sz="6400" dirty="0" smtClean="0">
                <a:latin typeface="Times New Roman"/>
                <a:ea typeface="Times New Roman"/>
                <a:cs typeface="Times New Roman"/>
              </a:rPr>
              <a:t>umieszczenie </a:t>
            </a:r>
            <a:r>
              <a:rPr lang="pl-PL" sz="6400" dirty="0">
                <a:latin typeface="Times New Roman"/>
                <a:ea typeface="Times New Roman"/>
                <a:cs typeface="Times New Roman"/>
              </a:rPr>
              <a:t>w zakładzie poprawczym.</a:t>
            </a:r>
            <a:endParaRPr lang="pl-PL" sz="64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573016"/>
            <a:ext cx="1647626" cy="1640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9626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7242008" cy="706090"/>
          </a:xfrm>
        </p:spPr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Pamiętaj</a:t>
            </a:r>
            <a:r>
              <a:rPr lang="pl-PL" sz="2000" b="1" dirty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!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664" y="1124744"/>
            <a:ext cx="7416824" cy="5733256"/>
          </a:xfrm>
        </p:spPr>
        <p:txBody>
          <a:bodyPr>
            <a:normAutofit fontScale="25000" lnSpcReduction="20000"/>
          </a:bodyPr>
          <a:lstStyle/>
          <a:p>
            <a:pPr marL="457200" lvl="0" indent="-457200" algn="just">
              <a:buBlip>
                <a:blip r:embed="rId2"/>
              </a:buBlip>
            </a:pPr>
            <a:r>
              <a:rPr lang="pl-PL" sz="5600" b="1" dirty="0">
                <a:latin typeface="Times New Roman"/>
                <a:ea typeface="Times New Roman"/>
              </a:rPr>
              <a:t>Jeśli ktoś namawia Cię do popełnienia przestępstwa, czy wykroczenia wyraź zdecydowanie swój sprzeciw.</a:t>
            </a:r>
            <a:r>
              <a:rPr lang="pl-PL" sz="5600" dirty="0">
                <a:latin typeface="Times New Roman"/>
                <a:ea typeface="Times New Roman"/>
              </a:rPr>
              <a:t> Przeciwstaw się przemocy, krzywdzeniu innych, odrzucaniu, wyśmiewaniu, zastraszaniu. Przemoc nie kończy się sama. Pierwszym krokiem do jej przerwania jest przełamanie izolacji i milczenia. W trudnych sytuacjach zwróć się po pomoc do osób dorosłych którym ufasz – rodziców, wychowawców, psychologa, </a:t>
            </a:r>
            <a:r>
              <a:rPr lang="pl-PL" sz="5600" dirty="0" smtClean="0">
                <a:latin typeface="Times New Roman"/>
                <a:ea typeface="Times New Roman"/>
              </a:rPr>
              <a:t>pedagoga </a:t>
            </a:r>
            <a:r>
              <a:rPr lang="pl-PL" sz="5600" dirty="0">
                <a:latin typeface="Times New Roman"/>
                <a:ea typeface="Times New Roman"/>
              </a:rPr>
              <a:t>szkolnego</a:t>
            </a:r>
            <a:r>
              <a:rPr lang="pl-PL" sz="5600" dirty="0" smtClean="0">
                <a:latin typeface="Times New Roman"/>
                <a:ea typeface="Times New Roman"/>
              </a:rPr>
              <a:t>.</a:t>
            </a:r>
            <a:br>
              <a:rPr lang="pl-PL" sz="5600" dirty="0" smtClean="0">
                <a:latin typeface="Times New Roman"/>
                <a:ea typeface="Times New Roman"/>
              </a:rPr>
            </a:br>
            <a:endParaRPr lang="pl-PL" sz="5600" dirty="0"/>
          </a:p>
          <a:p>
            <a:pPr marL="457200" lvl="0" indent="-457200" algn="just">
              <a:buBlip>
                <a:blip r:embed="rId2"/>
              </a:buBlip>
            </a:pPr>
            <a:r>
              <a:rPr lang="pl-PL" sz="5600" b="1" dirty="0" smtClean="0">
                <a:latin typeface="Times New Roman"/>
                <a:ea typeface="Times New Roman"/>
              </a:rPr>
              <a:t>Dbaj </a:t>
            </a:r>
            <a:r>
              <a:rPr lang="pl-PL" sz="5600" b="1" dirty="0">
                <a:latin typeface="Times New Roman"/>
                <a:ea typeface="Times New Roman"/>
              </a:rPr>
              <a:t>o swoje bezpieczeństwo. Nie chwal się posiadaniem rzeczy wartościowych</a:t>
            </a:r>
            <a:r>
              <a:rPr lang="pl-PL" sz="5600" dirty="0">
                <a:latin typeface="Times New Roman"/>
                <a:ea typeface="Times New Roman"/>
              </a:rPr>
              <a:t>, takich jak telefon komórkowy, tablet, odtwarzacz mp3, biżuteria, pieniądze. Mogą one wzbudzać zazdrość i stać się przedmiotem rozboju lub kradzieży</a:t>
            </a:r>
            <a:r>
              <a:rPr lang="pl-PL" sz="5600" b="1" dirty="0">
                <a:latin typeface="Times New Roman"/>
                <a:ea typeface="Times New Roman"/>
              </a:rPr>
              <a:t>.</a:t>
            </a:r>
            <a:br>
              <a:rPr lang="pl-PL" sz="5600" b="1" dirty="0">
                <a:latin typeface="Times New Roman"/>
                <a:ea typeface="Times New Roman"/>
              </a:rPr>
            </a:br>
            <a:endParaRPr lang="pl-PL" sz="5600" dirty="0"/>
          </a:p>
          <a:p>
            <a:pPr marL="457200" lvl="0" indent="-457200" algn="just">
              <a:buBlip>
                <a:blip r:embed="rId2"/>
              </a:buBlip>
            </a:pPr>
            <a:r>
              <a:rPr lang="pl-PL" sz="5600" dirty="0" smtClean="0">
                <a:latin typeface="Times New Roman"/>
                <a:ea typeface="Times New Roman"/>
              </a:rPr>
              <a:t>Unikaj </a:t>
            </a:r>
            <a:r>
              <a:rPr lang="pl-PL" sz="5600" dirty="0">
                <a:latin typeface="Times New Roman"/>
                <a:ea typeface="Times New Roman"/>
              </a:rPr>
              <a:t>miejsc, w których mógłbyś zostać zaatakowany, zaczepiony, pobity, </a:t>
            </a:r>
            <a:r>
              <a:rPr lang="pl-PL" sz="5600" dirty="0" smtClean="0">
                <a:latin typeface="Times New Roman"/>
                <a:ea typeface="Times New Roman"/>
              </a:rPr>
              <a:t>okradziony.</a:t>
            </a:r>
            <a:br>
              <a:rPr lang="pl-PL" sz="5600" dirty="0" smtClean="0">
                <a:latin typeface="Times New Roman"/>
                <a:ea typeface="Times New Roman"/>
              </a:rPr>
            </a:br>
            <a:endParaRPr lang="pl-PL" sz="5600" dirty="0"/>
          </a:p>
          <a:p>
            <a:pPr marL="457200" lvl="0" indent="-457200" algn="just">
              <a:buBlip>
                <a:blip r:embed="rId2"/>
              </a:buBlip>
            </a:pPr>
            <a:r>
              <a:rPr lang="pl-PL" sz="5600" dirty="0" smtClean="0">
                <a:latin typeface="Times New Roman"/>
                <a:ea typeface="Times New Roman"/>
              </a:rPr>
              <a:t>W przypadku gdy ktoś Cię zaatakuje, grozi pobiciem i nalega abyś oddał mu pieniądze lub cenne rzeczy, daj mu to, ale natychmiast poinformuj o tym fakcie osobę dorosłą, a także bezpośrednio powiadom Policję  dzwoniąc na numer alarmowy 112.</a:t>
            </a:r>
            <a:br>
              <a:rPr lang="pl-PL" sz="5600" dirty="0" smtClean="0">
                <a:latin typeface="Times New Roman"/>
                <a:ea typeface="Times New Roman"/>
              </a:rPr>
            </a:br>
            <a:endParaRPr lang="pl-PL" sz="5600" dirty="0"/>
          </a:p>
          <a:p>
            <a:pPr marL="457200" lvl="0" indent="-457200" algn="just">
              <a:buBlip>
                <a:blip r:embed="rId2"/>
              </a:buBlip>
            </a:pPr>
            <a:r>
              <a:rPr lang="pl-PL" sz="5600" dirty="0" smtClean="0">
                <a:latin typeface="Times New Roman"/>
                <a:ea typeface="Times New Roman"/>
              </a:rPr>
              <a:t>W </a:t>
            </a:r>
            <a:r>
              <a:rPr lang="pl-PL" sz="5600" dirty="0">
                <a:latin typeface="Times New Roman"/>
                <a:ea typeface="Times New Roman"/>
              </a:rPr>
              <a:t>sytuacji zaczepek ze strony rówieśników nie podejmuj rozmowy, dyskusji, nie angażuj się w sprzeczki. Staraj się przebywać wśród rówieśników, na których pomoc możesz liczyć.</a:t>
            </a:r>
            <a:br>
              <a:rPr lang="pl-PL" sz="5600" dirty="0">
                <a:latin typeface="Times New Roman"/>
                <a:ea typeface="Times New Roman"/>
              </a:rPr>
            </a:br>
            <a:endParaRPr lang="pl-PL" sz="5600" dirty="0"/>
          </a:p>
          <a:p>
            <a:pPr marL="457200" lvl="0" indent="-457200" algn="just">
              <a:buBlip>
                <a:blip r:embed="rId2"/>
              </a:buBlip>
            </a:pPr>
            <a:r>
              <a:rPr lang="pl-PL" sz="5600" dirty="0" smtClean="0">
                <a:latin typeface="Times New Roman"/>
                <a:ea typeface="Times New Roman"/>
              </a:rPr>
              <a:t>Zawsze </a:t>
            </a:r>
            <a:r>
              <a:rPr lang="pl-PL" sz="5600" dirty="0">
                <a:latin typeface="Times New Roman"/>
                <a:ea typeface="Times New Roman"/>
              </a:rPr>
              <a:t>informuj rodziców dokąd idziesz i o której godzinie wrócisz. Postaraj się nie wracać samotnie do domu w godzinach </a:t>
            </a:r>
            <a:r>
              <a:rPr lang="pl-PL" sz="5600" dirty="0" smtClean="0">
                <a:latin typeface="Times New Roman"/>
                <a:ea typeface="Times New Roman"/>
              </a:rPr>
              <a:t>nocnych.</a:t>
            </a:r>
            <a:endParaRPr lang="pl-PL" sz="5600" dirty="0"/>
          </a:p>
          <a:p>
            <a:pPr marL="457200" lvl="0" indent="-457200" algn="just">
              <a:buBlip>
                <a:blip r:embed="rId2"/>
              </a:buBlip>
            </a:pPr>
            <a:r>
              <a:rPr lang="pl-PL" sz="5600" dirty="0" smtClean="0">
                <a:latin typeface="Times New Roman"/>
                <a:ea typeface="Times New Roman"/>
              </a:rPr>
              <a:t> Zachowaj szczególną </a:t>
            </a:r>
            <a:r>
              <a:rPr lang="pl-PL" sz="5600" dirty="0">
                <a:latin typeface="Times New Roman"/>
                <a:ea typeface="Times New Roman"/>
              </a:rPr>
              <a:t>ostrożność wobec osób, które znane są ze stosowania przemocy. Postaraj się </a:t>
            </a:r>
            <a:r>
              <a:rPr lang="pl-PL" sz="5600" dirty="0" smtClean="0">
                <a:latin typeface="Times New Roman"/>
                <a:ea typeface="Times New Roman"/>
              </a:rPr>
              <a:t>ich unikać</a:t>
            </a:r>
            <a:r>
              <a:rPr lang="pl-PL" sz="5600" dirty="0">
                <a:latin typeface="Times New Roman"/>
                <a:ea typeface="Times New Roman"/>
              </a:rPr>
              <a:t> </a:t>
            </a:r>
            <a:r>
              <a:rPr lang="pl-PL" sz="5600" dirty="0" smtClean="0">
                <a:latin typeface="Times New Roman"/>
                <a:ea typeface="Times New Roman"/>
              </a:rPr>
              <a:t>.</a:t>
            </a:r>
            <a:endParaRPr lang="pl-PL" sz="5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66820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4400" b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pl-PL" sz="4400" b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pl-PL" sz="3600" b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Żyj </a:t>
            </a:r>
            <a:r>
              <a:rPr lang="pl-PL" sz="3600" b="1" dirty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aktywnie, zdrowo i bezpiecznie:</a:t>
            </a:r>
            <a:r>
              <a:rPr lang="pl-PL" sz="1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pl-PL" sz="1800" dirty="0">
                <a:effectLst/>
                <a:latin typeface="Calibri"/>
                <a:ea typeface="Calibri"/>
                <a:cs typeface="Times New Roman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just">
              <a:buBlip>
                <a:blip r:embed="rId2"/>
              </a:buBlip>
            </a:pPr>
            <a:r>
              <a:rPr lang="pl-PL" sz="2800" dirty="0">
                <a:latin typeface="Times New Roman"/>
                <a:ea typeface="Times New Roman"/>
              </a:rPr>
              <a:t>Dbaj o dobre relacje z </a:t>
            </a:r>
            <a:r>
              <a:rPr lang="pl-PL" sz="2800" dirty="0" smtClean="0">
                <a:latin typeface="Times New Roman"/>
                <a:ea typeface="Times New Roman"/>
              </a:rPr>
              <a:t>ludźmi.</a:t>
            </a:r>
            <a:endParaRPr lang="pl-PL" sz="2800" dirty="0"/>
          </a:p>
          <a:p>
            <a:pPr marL="457200" lvl="0" indent="-457200" algn="just">
              <a:buBlip>
                <a:blip r:embed="rId2"/>
              </a:buBlip>
            </a:pPr>
            <a:r>
              <a:rPr lang="pl-PL" sz="2800" dirty="0" smtClean="0">
                <a:latin typeface="Times New Roman"/>
                <a:ea typeface="Times New Roman"/>
              </a:rPr>
              <a:t>Rozwiązuj </a:t>
            </a:r>
            <a:r>
              <a:rPr lang="pl-PL" sz="2800" dirty="0">
                <a:latin typeface="Times New Roman"/>
                <a:ea typeface="Times New Roman"/>
              </a:rPr>
              <a:t>konflikty bez </a:t>
            </a:r>
            <a:r>
              <a:rPr lang="pl-PL" sz="2800" dirty="0" smtClean="0">
                <a:latin typeface="Times New Roman"/>
                <a:ea typeface="Times New Roman"/>
              </a:rPr>
              <a:t>przemocy.</a:t>
            </a:r>
            <a:endParaRPr lang="pl-PL" sz="2800" dirty="0"/>
          </a:p>
          <a:p>
            <a:pPr marL="457200" lvl="0" indent="-457200" algn="just">
              <a:buBlip>
                <a:blip r:embed="rId2"/>
              </a:buBlip>
            </a:pPr>
            <a:r>
              <a:rPr lang="pl-PL" sz="2800" dirty="0" smtClean="0">
                <a:latin typeface="Times New Roman"/>
                <a:ea typeface="Times New Roman"/>
              </a:rPr>
              <a:t>Podejmuj </a:t>
            </a:r>
            <a:r>
              <a:rPr lang="pl-PL" sz="2800" dirty="0">
                <a:latin typeface="Times New Roman"/>
                <a:ea typeface="Times New Roman"/>
              </a:rPr>
              <a:t>odpowiedzialne </a:t>
            </a:r>
            <a:r>
              <a:rPr lang="pl-PL" sz="2800" dirty="0" smtClean="0">
                <a:latin typeface="Times New Roman"/>
                <a:ea typeface="Times New Roman"/>
              </a:rPr>
              <a:t>decyzje.</a:t>
            </a:r>
            <a:endParaRPr lang="pl-PL" sz="2800" dirty="0"/>
          </a:p>
          <a:p>
            <a:pPr marL="457200" lvl="0" indent="-457200" algn="just">
              <a:buBlip>
                <a:blip r:embed="rId2"/>
              </a:buBlip>
            </a:pPr>
            <a:r>
              <a:rPr lang="pl-PL" sz="2800" dirty="0" smtClean="0">
                <a:latin typeface="Times New Roman"/>
                <a:ea typeface="Times New Roman"/>
              </a:rPr>
              <a:t>Dokonuj </a:t>
            </a:r>
            <a:r>
              <a:rPr lang="pl-PL" sz="2800" dirty="0">
                <a:latin typeface="Times New Roman"/>
                <a:ea typeface="Times New Roman"/>
              </a:rPr>
              <a:t>mądrych </a:t>
            </a:r>
            <a:r>
              <a:rPr lang="pl-PL" sz="2800" dirty="0" smtClean="0">
                <a:latin typeface="Times New Roman"/>
                <a:ea typeface="Times New Roman"/>
              </a:rPr>
              <a:t>wyborów.</a:t>
            </a:r>
            <a:endParaRPr lang="pl-PL" sz="2800" dirty="0"/>
          </a:p>
          <a:p>
            <a:pPr marL="457200" lvl="0" indent="-457200" algn="just">
              <a:buBlip>
                <a:blip r:embed="rId2"/>
              </a:buBlip>
            </a:pPr>
            <a:r>
              <a:rPr lang="pl-PL" sz="2800" dirty="0" smtClean="0">
                <a:latin typeface="Times New Roman"/>
                <a:ea typeface="Times New Roman"/>
              </a:rPr>
              <a:t>Przestrzegaj </a:t>
            </a:r>
            <a:r>
              <a:rPr lang="pl-PL" sz="2800" dirty="0">
                <a:latin typeface="Times New Roman"/>
                <a:ea typeface="Times New Roman"/>
              </a:rPr>
              <a:t>zasad </a:t>
            </a:r>
            <a:r>
              <a:rPr lang="pl-PL" sz="2800" dirty="0" smtClean="0">
                <a:latin typeface="Times New Roman"/>
                <a:ea typeface="Times New Roman"/>
              </a:rPr>
              <a:t>prawa.</a:t>
            </a:r>
            <a:endParaRPr lang="pl-PL" sz="2800" dirty="0"/>
          </a:p>
          <a:p>
            <a:pPr marL="457200" lvl="0" indent="-457200" algn="just">
              <a:buBlip>
                <a:blip r:embed="rId2"/>
              </a:buBlip>
            </a:pPr>
            <a:r>
              <a:rPr lang="pl-PL" sz="2800" dirty="0" smtClean="0">
                <a:latin typeface="Times New Roman"/>
                <a:ea typeface="Times New Roman"/>
              </a:rPr>
              <a:t>Pomagaj </a:t>
            </a:r>
            <a:r>
              <a:rPr lang="pl-PL" sz="2800" dirty="0">
                <a:latin typeface="Times New Roman"/>
                <a:ea typeface="Times New Roman"/>
              </a:rPr>
              <a:t>innym i korzystaj z </a:t>
            </a:r>
            <a:r>
              <a:rPr lang="pl-PL" sz="2800" dirty="0" smtClean="0">
                <a:latin typeface="Times New Roman"/>
                <a:ea typeface="Times New Roman"/>
              </a:rPr>
              <a:t>pomocy.</a:t>
            </a:r>
            <a:endParaRPr lang="pl-PL" sz="2800" dirty="0"/>
          </a:p>
          <a:p>
            <a:pPr marL="457200" lvl="0" indent="-457200" algn="just">
              <a:buBlip>
                <a:blip r:embed="rId2"/>
              </a:buBlip>
            </a:pPr>
            <a:r>
              <a:rPr lang="pl-PL" sz="2800" dirty="0" smtClean="0">
                <a:latin typeface="Times New Roman"/>
                <a:ea typeface="Times New Roman"/>
              </a:rPr>
              <a:t>Naucz </a:t>
            </a:r>
            <a:r>
              <a:rPr lang="pl-PL" sz="2800" dirty="0">
                <a:latin typeface="Times New Roman"/>
                <a:ea typeface="Times New Roman"/>
              </a:rPr>
              <a:t>się radzić sobie ze </a:t>
            </a:r>
            <a:r>
              <a:rPr lang="pl-PL" sz="2800" dirty="0" smtClean="0">
                <a:latin typeface="Times New Roman"/>
                <a:ea typeface="Times New Roman"/>
              </a:rPr>
              <a:t>stresem</a:t>
            </a:r>
            <a:r>
              <a:rPr lang="pl-PL" dirty="0" smtClean="0">
                <a:latin typeface="Times New Roman"/>
                <a:ea typeface="Times New Roman"/>
              </a:rPr>
              <a:t>.</a:t>
            </a:r>
            <a:endParaRPr lang="pl-PL" dirty="0"/>
          </a:p>
          <a:p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157192"/>
            <a:ext cx="2391858" cy="1251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24286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114</TotalTime>
  <Words>227</Words>
  <Application>Microsoft Office PowerPoint</Application>
  <PresentationFormat>Pokaz na ekranie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Calibri</vt:lpstr>
      <vt:lpstr>Gill Sans MT</vt:lpstr>
      <vt:lpstr>Times New Roman</vt:lpstr>
      <vt:lpstr>Verdana</vt:lpstr>
      <vt:lpstr>Wingdings 2</vt:lpstr>
      <vt:lpstr>Przesilenie</vt:lpstr>
      <vt:lpstr>                           </vt:lpstr>
      <vt:lpstr>     Podstawowym aktem prawnym, który ma na celu dążenie  do przeciwdziałania demoralizacji i przestępczości nieletnich  i stwarzania warunków powrotu do normalnego życia nieletnim, którzy popadli w konflikt z prawem bądź  z zasadami współżycia społecznego, umacniania funkcji opiekuńczo – wychowawczej i poczucie odpowiedzialności rodzin za wychowanie nieletnich jest  Ustawa o postępowaniu w sprawach nieletnich z dnia  26 października 1982 roku.   </vt:lpstr>
      <vt:lpstr>  W myśl przepisów Ustawy o postępowaniu w sprawach nieletnich z dnia 26 października 1982r., znowelizowanej  15 września 2000r. pojęcie nieletni stosuje się w zakresie: </vt:lpstr>
      <vt:lpstr>  W myśl art. 1§ 2 pkt 2 przez czyn karalny rozumie się czyn zabroniony przez ustawę: — przestępstwo lub przestępstwo skarbowe; — wykroczenia określone w następujących artykułach  kodeksu wykroczeń:  </vt:lpstr>
      <vt:lpstr>Co to jest demoralizacja?  Jest to  pewne rozprężenie, zwłaszcza moralne, zepsucie, rozluźnienie dyscypliny, karności. Każdy z nas kiedy uzyska informacje o demoralizacji nieletniego ma społeczny obowiązek zawiadomienia o tym fakcie rodziców lub opiekunów prawnych, szkołę, Sąd Rodzinny lub Policję. </vt:lpstr>
      <vt:lpstr> Jeśli  dopuścisz się popełnienia czynów zabronionych   to policjanci w stosunku do Ciebie podejmą zdecydowane działania : </vt:lpstr>
      <vt:lpstr>  Środki wychowawcze i poprawcze jakie może zastosować sąd w stosunku do nieletnich: </vt:lpstr>
      <vt:lpstr>Pamiętaj!</vt:lpstr>
      <vt:lpstr> Żyj aktywnie, zdrowo i bezpiecznie: </vt:lpstr>
      <vt:lpstr>Źródło: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Nieletni nie znaczy nieodpowiedzilny.</dc:title>
  <dc:creator>Nadia</dc:creator>
  <cp:lastModifiedBy>erzeszotarska</cp:lastModifiedBy>
  <cp:revision>16</cp:revision>
  <dcterms:created xsi:type="dcterms:W3CDTF">2020-11-08T11:00:46Z</dcterms:created>
  <dcterms:modified xsi:type="dcterms:W3CDTF">2020-11-09T20:00:43Z</dcterms:modified>
</cp:coreProperties>
</file>